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75" r:id="rId4"/>
    <p:sldId id="28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b="1" kern="1200">
        <a:solidFill>
          <a:srgbClr val="FFFFCC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rgbClr val="FFFFCC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rgbClr val="FFFFCC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rgbClr val="FFFFCC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rgbClr val="FFFFCC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3200" b="1" kern="1200">
        <a:solidFill>
          <a:srgbClr val="FFFFCC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3200" b="1" kern="1200">
        <a:solidFill>
          <a:srgbClr val="FFFFCC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3200" b="1" kern="1200">
        <a:solidFill>
          <a:srgbClr val="FFFFCC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3200" b="1" kern="1200">
        <a:solidFill>
          <a:srgbClr val="FFFFCC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234086400" cy="234086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7F88-A13F-4E7A-8C1B-16A3ACC73D5F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A447A-433D-43D6-99DE-DBE6FF463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86451-D43E-4D5E-92E8-37633837CCB7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7CDE6-4442-4356-A446-66CE62E4D0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43121-CE2A-431E-AD20-0FCA9B90808A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687A4-655F-4DA9-968E-FB8C8E6D0B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606F9-CB29-4246-83BE-864E58E22C8C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3937B-18EF-494E-A81C-F058CAB130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9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B8759-B4F5-46F1-8EDD-FF60616B5561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95EC3-7608-472E-BBE6-DF45CC557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38B7C-D4B2-4558-A956-95A9FDE045F0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159D5-AF25-49E7-88CF-63D052A84A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337B8-525B-4293-ACFB-7B6D648AC115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B6F89-4F36-4677-B6F9-2D89D62228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35934-2D45-4C4C-81DD-28BB672D8A65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E4AC1-6EB1-44F6-8CB5-73D57A9A05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0C846-EBA8-4E64-B377-449DDFC9EC97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C4803-37D5-4C82-9A8C-8F760781EE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26178-57D6-471B-BD3E-DF004E03FBA7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25FD8-4BC1-4E84-9218-9D890DA228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30263-5B5D-4DE2-ADE8-8D2F6A5E38F7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D5E8A-4AC8-4A2A-B6E7-67E1F9B72D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17E851-5D3D-4293-A666-FE9341E8740E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B5F8BA-0DD2-45F5-AF5C-0BF5EBB1AF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93CDD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3CDDD"/>
          </a:solidFill>
          <a:latin typeface="Franklin Gothic Boo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3CDDD"/>
          </a:solidFill>
          <a:latin typeface="Franklin Gothic Boo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3CDDD"/>
          </a:solidFill>
          <a:latin typeface="Franklin Gothic Boo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3CDDD"/>
          </a:solidFill>
          <a:latin typeface="Franklin Gothic Boo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93CDDD"/>
          </a:solidFill>
          <a:latin typeface="Franklin Gothic Boo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93CDDD"/>
          </a:solidFill>
          <a:latin typeface="Franklin Gothic Boo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93CDDD"/>
          </a:solidFill>
          <a:latin typeface="Franklin Gothic Boo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93CDDD"/>
          </a:solidFill>
          <a:latin typeface="Franklin Gothic Boo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DCE6F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DCE6F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DCE6F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DCE6F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DCE6F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23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Energy </a:t>
            </a:r>
            <a:r>
              <a:rPr lang="en-US" dirty="0"/>
              <a:t>is typically divided into two types: </a:t>
            </a:r>
            <a:r>
              <a:rPr lang="en-US" u="sng" dirty="0"/>
              <a:t>potential</a:t>
            </a:r>
            <a:r>
              <a:rPr lang="en-US" dirty="0"/>
              <a:t> energy and </a:t>
            </a:r>
            <a:r>
              <a:rPr lang="en-US" u="sng" dirty="0"/>
              <a:t>kinetic</a:t>
            </a:r>
            <a:r>
              <a:rPr lang="en-US" dirty="0"/>
              <a:t> energy.</a:t>
            </a:r>
          </a:p>
          <a:p>
            <a:pPr>
              <a:spcBef>
                <a:spcPct val="50000"/>
              </a:spcBef>
            </a:pPr>
            <a:endParaRPr lang="en-US" dirty="0"/>
          </a:p>
          <a:p>
            <a:pPr>
              <a:spcBef>
                <a:spcPct val="50000"/>
              </a:spcBef>
            </a:pPr>
            <a:r>
              <a:rPr lang="en-US" dirty="0"/>
              <a:t>Potential energy is stored energy in the form of </a:t>
            </a:r>
            <a:r>
              <a:rPr lang="en-US" u="sng" dirty="0"/>
              <a:t>position</a:t>
            </a:r>
            <a:r>
              <a:rPr lang="en-US" dirty="0"/>
              <a:t> </a:t>
            </a:r>
            <a:r>
              <a:rPr lang="en-US" dirty="0" smtClean="0"/>
              <a:t>or </a:t>
            </a:r>
            <a:r>
              <a:rPr lang="en-US" u="sng" dirty="0"/>
              <a:t>chemical</a:t>
            </a:r>
            <a:r>
              <a:rPr lang="en-US" dirty="0"/>
              <a:t> </a:t>
            </a:r>
            <a:r>
              <a:rPr lang="en-US" dirty="0" smtClean="0"/>
              <a:t>composition</a:t>
            </a:r>
          </a:p>
          <a:p>
            <a:pPr>
              <a:spcBef>
                <a:spcPct val="50000"/>
              </a:spcBef>
            </a:pPr>
            <a:endParaRPr lang="en-US" dirty="0" smtClean="0"/>
          </a:p>
          <a:p>
            <a:pPr>
              <a:spcBef>
                <a:spcPct val="50000"/>
              </a:spcBef>
            </a:pPr>
            <a:r>
              <a:rPr lang="en-US" dirty="0" smtClean="0"/>
              <a:t>Kinetic energy is energy of </a:t>
            </a:r>
            <a:r>
              <a:rPr lang="en-US" u="sng" dirty="0" smtClean="0"/>
              <a:t>motion</a:t>
            </a:r>
          </a:p>
          <a:p>
            <a:pPr>
              <a:spcBef>
                <a:spcPct val="50000"/>
              </a:spcBef>
            </a:pPr>
            <a:endParaRPr lang="en-US" u="sng" dirty="0" smtClean="0"/>
          </a:p>
          <a:p>
            <a:pPr>
              <a:spcBef>
                <a:spcPct val="50000"/>
              </a:spcBef>
            </a:pPr>
            <a:r>
              <a:rPr lang="en-US" dirty="0" smtClean="0"/>
              <a:t>Law of Conservation of Energy states that no energy can be </a:t>
            </a:r>
            <a:r>
              <a:rPr lang="en-US" u="sng" dirty="0" smtClean="0"/>
              <a:t>lost</a:t>
            </a:r>
            <a:r>
              <a:rPr lang="en-US" dirty="0" smtClean="0"/>
              <a:t> or </a:t>
            </a:r>
            <a:r>
              <a:rPr lang="en-US" u="sng" dirty="0" smtClean="0"/>
              <a:t>created</a:t>
            </a:r>
            <a:r>
              <a:rPr lang="en-US" dirty="0" smtClean="0"/>
              <a:t>.</a:t>
            </a:r>
          </a:p>
          <a:p>
            <a:pPr>
              <a:spcBef>
                <a:spcPct val="5000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Energy can change forms, like in a car engine.  The energy changes to motion, and a lot of heat.</a:t>
            </a:r>
          </a:p>
          <a:p>
            <a:pPr>
              <a:spcBef>
                <a:spcPct val="50000"/>
              </a:spcBef>
            </a:pPr>
            <a:endParaRPr lang="en-US" dirty="0" smtClean="0"/>
          </a:p>
          <a:p>
            <a:pPr>
              <a:spcBef>
                <a:spcPct val="50000"/>
              </a:spcBef>
            </a:pPr>
            <a:r>
              <a:rPr lang="en-US" dirty="0" smtClean="0"/>
              <a:t>To measure heat directly, the </a:t>
            </a:r>
            <a:r>
              <a:rPr lang="en-US" u="sng" dirty="0" smtClean="0"/>
              <a:t>calorie</a:t>
            </a:r>
            <a:r>
              <a:rPr lang="en-US" dirty="0" smtClean="0"/>
              <a:t> (abbreviated cal) was defined as the amount of heat needed to increase the temperature of </a:t>
            </a:r>
            <a:r>
              <a:rPr lang="en-US" u="sng" dirty="0" smtClean="0"/>
              <a:t>1</a:t>
            </a:r>
            <a:r>
              <a:rPr lang="en-US" dirty="0" smtClean="0"/>
              <a:t> gram (1 milliliter) of water by 1 °C.  </a:t>
            </a:r>
            <a:endParaRPr lang="en-US" dirty="0" smtClean="0"/>
          </a:p>
          <a:p>
            <a:pPr>
              <a:spcBef>
                <a:spcPct val="50000"/>
              </a:spcBef>
            </a:pPr>
            <a:r>
              <a:rPr lang="en-US" dirty="0" smtClean="0"/>
              <a:t> </a:t>
            </a:r>
            <a:r>
              <a:rPr lang="en-US" dirty="0" smtClean="0"/>
              <a:t>Everything else in the world gains and loses heat at a different rate – a factor called the </a:t>
            </a:r>
            <a:r>
              <a:rPr lang="en-US" u="sng" dirty="0" smtClean="0"/>
              <a:t>specific</a:t>
            </a:r>
            <a:r>
              <a:rPr lang="en-US" dirty="0" smtClean="0"/>
              <a:t> </a:t>
            </a:r>
            <a:r>
              <a:rPr lang="en-US" u="sng" dirty="0" smtClean="0"/>
              <a:t>heat</a:t>
            </a:r>
            <a:r>
              <a:rPr lang="en-US" dirty="0" smtClean="0"/>
              <a:t> (abbreviated c).</a:t>
            </a:r>
          </a:p>
          <a:p>
            <a:pPr>
              <a:spcBef>
                <a:spcPct val="50000"/>
              </a:spcBef>
            </a:pPr>
            <a:endParaRPr lang="en-US" dirty="0"/>
          </a:p>
        </p:txBody>
      </p:sp>
      <p:grpSp>
        <p:nvGrpSpPr>
          <p:cNvPr id="20486" name="Group 6"/>
          <p:cNvGrpSpPr>
            <a:grpSpLocks/>
          </p:cNvGrpSpPr>
          <p:nvPr/>
        </p:nvGrpSpPr>
        <p:grpSpPr bwMode="auto">
          <a:xfrm>
            <a:off x="6629400" y="5029200"/>
            <a:ext cx="2058988" cy="1149350"/>
            <a:chOff x="4176" y="3168"/>
            <a:chExt cx="1297" cy="724"/>
          </a:xfrm>
        </p:grpSpPr>
        <p:pic>
          <p:nvPicPr>
            <p:cNvPr id="19459" name="Picture 3" descr="j021295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20" y="3168"/>
              <a:ext cx="1153" cy="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0" name="AutoShape 4"/>
            <p:cNvSpPr>
              <a:spLocks noChangeArrowheads="1"/>
            </p:cNvSpPr>
            <p:nvPr/>
          </p:nvSpPr>
          <p:spPr bwMode="auto">
            <a:xfrm>
              <a:off x="4176" y="3312"/>
              <a:ext cx="576" cy="576"/>
            </a:xfrm>
            <a:prstGeom prst="irregularSeal2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800" b="0">
                  <a:solidFill>
                    <a:schemeClr val="tx1"/>
                  </a:solidFill>
                  <a:latin typeface="Arial" charset="0"/>
                </a:rPr>
                <a:t>Heat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remove" nodeType="afterEffect">
                                  <p:stCondLst>
                                    <p:cond delay="10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2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94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What is the heat absorbed by 100 g of water to raise it from 25 °C to 75 °C?  The specific heat of water is 4.184 J/</a:t>
            </a:r>
            <a:r>
              <a:rPr lang="en-US" dirty="0" err="1"/>
              <a:t>g°C</a:t>
            </a:r>
            <a:r>
              <a:rPr lang="en-US" dirty="0"/>
              <a:t>.</a:t>
            </a:r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r>
              <a:rPr lang="fr-FR" dirty="0">
                <a:solidFill>
                  <a:schemeClr val="tx1"/>
                </a:solidFill>
              </a:rPr>
              <a:t>q = m × c × ∆T</a:t>
            </a:r>
          </a:p>
          <a:p>
            <a:pPr>
              <a:spcBef>
                <a:spcPct val="50000"/>
              </a:spcBef>
            </a:pPr>
            <a:r>
              <a:rPr lang="fr-FR" dirty="0">
                <a:solidFill>
                  <a:schemeClr val="tx1"/>
                </a:solidFill>
              </a:rPr>
              <a:t>q = ________ x ________ x (________ - _______)</a:t>
            </a:r>
          </a:p>
          <a:p>
            <a:pPr>
              <a:spcBef>
                <a:spcPct val="50000"/>
              </a:spcBef>
            </a:pPr>
            <a:r>
              <a:rPr lang="fr-FR" dirty="0">
                <a:solidFill>
                  <a:schemeClr val="tx1"/>
                </a:solidFill>
              </a:rPr>
              <a:t>q = _______________</a:t>
            </a:r>
          </a:p>
          <a:p>
            <a:pPr>
              <a:spcBef>
                <a:spcPct val="50000"/>
              </a:spcBef>
            </a:pP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23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Heat can </a:t>
            </a:r>
            <a:r>
              <a:rPr lang="en-US" u="sng" dirty="0"/>
              <a:t>move</a:t>
            </a:r>
            <a:r>
              <a:rPr lang="en-US" dirty="0"/>
              <a:t> from one object to another by three ways:  convection, conduction, and radiation</a:t>
            </a:r>
            <a:r>
              <a:rPr lang="en-US" dirty="0" smtClean="0"/>
              <a:t>.</a:t>
            </a:r>
          </a:p>
          <a:p>
            <a:pPr>
              <a:spcBef>
                <a:spcPct val="50000"/>
              </a:spcBef>
            </a:pPr>
            <a:endParaRPr lang="en-US" dirty="0" smtClean="0"/>
          </a:p>
          <a:p>
            <a:pPr>
              <a:spcBef>
                <a:spcPct val="50000"/>
              </a:spcBef>
            </a:pPr>
            <a:endParaRPr lang="en-US" dirty="0" smtClean="0"/>
          </a:p>
          <a:p>
            <a:pPr>
              <a:spcBef>
                <a:spcPct val="50000"/>
              </a:spcBef>
            </a:pPr>
            <a:endParaRPr lang="en-US" dirty="0" smtClean="0"/>
          </a:p>
          <a:p>
            <a:pPr>
              <a:spcBef>
                <a:spcPct val="50000"/>
              </a:spcBef>
            </a:pPr>
            <a:endParaRPr lang="en-US" dirty="0" smtClean="0"/>
          </a:p>
          <a:p>
            <a:pPr>
              <a:spcBef>
                <a:spcPct val="50000"/>
              </a:spcBef>
            </a:pPr>
            <a:r>
              <a:rPr lang="en-US" dirty="0" smtClean="0"/>
              <a:t>When </a:t>
            </a:r>
            <a:r>
              <a:rPr lang="en-US" dirty="0" smtClean="0"/>
              <a:t>energy is absorbed by a chemical reaction, it is called </a:t>
            </a:r>
            <a:r>
              <a:rPr lang="en-US" u="sng" dirty="0" smtClean="0"/>
              <a:t>endothermic</a:t>
            </a:r>
            <a:r>
              <a:rPr lang="en-US" dirty="0" smtClean="0"/>
              <a:t>. (cold) </a:t>
            </a:r>
          </a:p>
          <a:p>
            <a:pPr>
              <a:spcBef>
                <a:spcPct val="50000"/>
              </a:spcBef>
            </a:pPr>
            <a:r>
              <a:rPr lang="en-US" dirty="0" smtClean="0"/>
              <a:t>When energy is given off by a chemical reaction, and is called </a:t>
            </a:r>
            <a:r>
              <a:rPr lang="en-US" u="sng" dirty="0" smtClean="0"/>
              <a:t>exothermic</a:t>
            </a:r>
            <a:r>
              <a:rPr lang="en-US" dirty="0" smtClean="0"/>
              <a:t>.  (hot)</a:t>
            </a:r>
          </a:p>
          <a:p>
            <a:pPr>
              <a:spcBef>
                <a:spcPct val="50000"/>
              </a:spcBef>
            </a:pPr>
            <a:endParaRPr lang="en-US" dirty="0"/>
          </a:p>
        </p:txBody>
      </p:sp>
      <p:pic>
        <p:nvPicPr>
          <p:cNvPr id="3" name="Picture 3" descr="Phase Chang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143000"/>
            <a:ext cx="5257800" cy="317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rkWeav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2054</TotalTime>
  <Words>239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DarkWeave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Internal User</cp:lastModifiedBy>
  <cp:revision>180</cp:revision>
  <dcterms:created xsi:type="dcterms:W3CDTF">2007-03-05T21:09:35Z</dcterms:created>
  <dcterms:modified xsi:type="dcterms:W3CDTF">2011-05-13T16:19:00Z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TC300001871033</vt:lpwstr>
  </property>
</Properties>
</file>